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5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7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0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8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4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2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5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4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6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5FBD-E15A-4C30-9149-2918E08818D9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73F30-4D84-4FDA-8835-12B89352E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8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pl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12" Type="http://schemas.openxmlformats.org/officeDocument/2006/relationships/image" Target="../media/image15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5" Type="http://schemas.openxmlformats.org/officeDocument/2006/relationships/image" Target="../media/image8.jpg"/><Relationship Id="rId10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Research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010400" cy="1752600"/>
          </a:xfrm>
        </p:spPr>
        <p:txBody>
          <a:bodyPr/>
          <a:lstStyle/>
          <a:p>
            <a:r>
              <a:rPr lang="en-US" dirty="0" smtClean="0"/>
              <a:t>This really works if you follow the steps.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8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a Reliable Search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Just isn’t good enough</a:t>
            </a:r>
          </a:p>
          <a:p>
            <a:r>
              <a:rPr lang="en-US" dirty="0" smtClean="0"/>
              <a:t>You need to start with a library</a:t>
            </a:r>
          </a:p>
          <a:p>
            <a:pPr lvl="1"/>
            <a:r>
              <a:rPr lang="en-US" dirty="0" smtClean="0">
                <a:hlinkClick r:id="rId2"/>
              </a:rPr>
              <a:t>LAPL.org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Oct. </a:t>
            </a:r>
            <a:r>
              <a:rPr lang="en-US" smtClean="0"/>
              <a:t>23, In </a:t>
            </a:r>
            <a:r>
              <a:rPr lang="en-US" dirty="0" smtClean="0"/>
              <a:t>Class Assignment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your research question on an index card and keep it with your research materials.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 your research.  Find an article or essay on-line that responds to your question. The more directly it responds to your question, the better.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Use the Scholarly Reference Checklist.  </a:t>
            </a:r>
            <a:r>
              <a:rPr lang="en-US" dirty="0" smtClean="0"/>
              <a:t>Then staple the article and your research question to the checklist and submit it.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2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 Step One: Ask a Research Question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esearch question can be</a:t>
            </a:r>
            <a:endParaRPr lang="en-US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35326"/>
            <a:ext cx="3267765" cy="2492148"/>
          </a:xfrm>
          <a:prstGeom prst="ellipse">
            <a:avLst/>
          </a:prstGeom>
          <a:ln w="63500" cap="rnd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495550"/>
            <a:ext cx="1841602" cy="1379424"/>
          </a:xfrm>
          <a:prstGeom prst="ellipse">
            <a:avLst/>
          </a:prstGeom>
          <a:ln w="63500" cap="rnd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694" y="3596788"/>
            <a:ext cx="3545668" cy="2209800"/>
          </a:xfrm>
          <a:prstGeom prst="ellipse">
            <a:avLst/>
          </a:prstGeom>
          <a:ln w="63500" cap="rnd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TextBox 21"/>
          <p:cNvSpPr txBox="1"/>
          <p:nvPr/>
        </p:nvSpPr>
        <p:spPr>
          <a:xfrm>
            <a:off x="550240" y="4316968"/>
            <a:ext cx="26244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Too Big</a:t>
            </a:r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14705" y="3581400"/>
            <a:ext cx="157401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Too Small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84075" y="5715000"/>
            <a:ext cx="33809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Just Right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14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Which </a:t>
            </a:r>
            <a:r>
              <a:rPr lang="en-US" dirty="0" smtClean="0">
                <a:solidFill>
                  <a:schemeClr val="bg1"/>
                </a:solidFill>
              </a:rPr>
              <a:t>two questions </a:t>
            </a:r>
            <a:r>
              <a:rPr lang="en-US" dirty="0">
                <a:solidFill>
                  <a:schemeClr val="bg1"/>
                </a:solidFill>
              </a:rPr>
              <a:t>are too </a:t>
            </a:r>
            <a:r>
              <a:rPr lang="en-US" dirty="0" smtClean="0">
                <a:solidFill>
                  <a:schemeClr val="bg1"/>
                </a:solidFill>
              </a:rPr>
              <a:t>big?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dirty="0">
                <a:solidFill>
                  <a:prstClr val="black"/>
                </a:solidFill>
              </a:rPr>
              <a:t>At what age did an Anglo-Saxon girl marry?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What forms of entertainment did the Anglo-Saxons have?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What was life like for the Anglo-Saxons?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How did the Anglo-Saxons integrate Christianity into their lives</a:t>
            </a:r>
            <a:r>
              <a:rPr lang="en-US" sz="2600" dirty="0" smtClean="0">
                <a:solidFill>
                  <a:prstClr val="black"/>
                </a:solidFill>
              </a:rPr>
              <a:t>?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What was the Anglo-Saxon mortality rate?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How do the Anglo-Saxons compare to other tribes from the north?</a:t>
            </a:r>
          </a:p>
          <a:p>
            <a:pPr lvl="1"/>
            <a:endParaRPr lang="en-US" sz="2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ncorso\AppData\Local\Microsoft\Windows\Temporary Internet Files\Content.IE5\33J0569E\MC9000298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3058036"/>
            <a:ext cx="1383868" cy="97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ncorso\AppData\Local\Microsoft\Windows\Temporary Internet Files\Content.IE5\33J0569E\MC9000298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4876800"/>
            <a:ext cx="1383868" cy="97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99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Which two questions are too small?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dirty="0">
                <a:solidFill>
                  <a:prstClr val="black"/>
                </a:solidFill>
              </a:rPr>
              <a:t>At what age did an Anglo-Saxon girl marry?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What forms of entertainment did the Anglo-Saxons have?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What was life like for the Anglo-Saxons?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How did the Anglo-Saxons integrate Christianity into their lives</a:t>
            </a:r>
            <a:r>
              <a:rPr lang="en-US" sz="2600" dirty="0" smtClean="0">
                <a:solidFill>
                  <a:prstClr val="black"/>
                </a:solidFill>
              </a:rPr>
              <a:t>?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What was the Anglo-Saxon mortality rate?</a:t>
            </a:r>
          </a:p>
          <a:p>
            <a:pPr lvl="1"/>
            <a:endParaRPr lang="en-US" sz="2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3074" name="Picture 2" descr="C:\Users\ncorso\AppData\Local\Microsoft\Windows\Temporary Internet Files\Content.IE5\33J0569E\MC9000298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1689952"/>
            <a:ext cx="1447800" cy="102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corso\AppData\Local\Microsoft\Windows\Temporary Internet Files\Content.IE5\33J0569E\MC9000298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3" y="4343400"/>
            <a:ext cx="1438961" cy="101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6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000" dirty="0" smtClean="0">
                <a:solidFill>
                  <a:prstClr val="black"/>
                </a:solidFill>
              </a:rPr>
              <a:t>The </a:t>
            </a:r>
            <a:r>
              <a:rPr lang="en-US" sz="3000" dirty="0">
                <a:solidFill>
                  <a:prstClr val="black"/>
                </a:solidFill>
              </a:rPr>
              <a:t/>
            </a:r>
            <a:br>
              <a:rPr lang="en-US" sz="3000" dirty="0">
                <a:solidFill>
                  <a:prstClr val="black"/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sz="2600" dirty="0" smtClean="0">
                <a:solidFill>
                  <a:prstClr val="black"/>
                </a:solidFill>
              </a:rPr>
              <a:t>What kinds of structures did the Anglo-Saxons build?</a:t>
            </a:r>
            <a:endParaRPr lang="en-US" sz="2600" dirty="0">
              <a:solidFill>
                <a:prstClr val="black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>
                <a:solidFill>
                  <a:prstClr val="black"/>
                </a:solidFill>
              </a:rPr>
              <a:t>What forms of entertainment did the Anglo-Saxons have?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life like for the Anglo-Saxons?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>
                <a:solidFill>
                  <a:prstClr val="black"/>
                </a:solidFill>
              </a:rPr>
              <a:t>How did the Anglo-Saxons integrate Christianity into their lives?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05267"/>
            <a:ext cx="82296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The breadth or specificity of a question </a:t>
            </a: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epends on the length of the paper: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648200"/>
            <a:ext cx="8229600" cy="16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Question #3 is too broad for a three to six page paper.  The information required to answer this question is more appropriate for a book.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 Step Two: Read and </a:t>
            </a:r>
            <a:r>
              <a:rPr lang="en-US" smtClean="0"/>
              <a:t>Take Notes </a:t>
            </a:r>
            <a:endParaRPr lang="en-US" dirty="0"/>
          </a:p>
        </p:txBody>
      </p:sp>
      <p:sp>
        <p:nvSpPr>
          <p:cNvPr id="5" name="Content Placeholder 1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you’ve chosen the question it’s time to </a:t>
            </a:r>
            <a:endParaRPr lang="en-US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0"/>
            <a:ext cx="2466975" cy="184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764" y="1511170"/>
            <a:ext cx="260985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628" y="1514887"/>
            <a:ext cx="1981200" cy="2314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677" y="3352800"/>
            <a:ext cx="2466975" cy="1857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755" y="3820593"/>
            <a:ext cx="1949073" cy="1647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52" y="4794001"/>
            <a:ext cx="2933700" cy="1552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631" y="5468418"/>
            <a:ext cx="1873319" cy="13449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642" y="3236266"/>
            <a:ext cx="2057400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802" y="3254245"/>
            <a:ext cx="1847850" cy="1478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501" y="4646364"/>
            <a:ext cx="2466975" cy="184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52" y="1511170"/>
            <a:ext cx="2628900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672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do the words Research and Reference mean?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Research</a:t>
            </a:r>
            <a:r>
              <a:rPr lang="en-US" dirty="0" smtClean="0"/>
              <a:t> – The process of looking for the answer to your question.  It is your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re</a:t>
            </a:r>
            <a:r>
              <a:rPr lang="en-US" i="1" dirty="0" smtClean="0"/>
              <a:t>-search.</a:t>
            </a:r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Reference</a:t>
            </a:r>
            <a:r>
              <a:rPr lang="en-US" dirty="0" smtClean="0"/>
              <a:t> –  As a noun, a reference is the person you look to for information.  As a verb, to reference someone is to use the information and give credit to that person.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How do you find the best references?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dirty="0" smtClean="0"/>
              <a:t>The best research references are “scholarly.” This means that they are based on the writings </a:t>
            </a:r>
            <a:r>
              <a:rPr lang="en-US" smtClean="0"/>
              <a:t>of people </a:t>
            </a:r>
            <a:r>
              <a:rPr lang="en-US" dirty="0" smtClean="0"/>
              <a:t>recognized as experts in their field, and their writing is reviewed and accepted by their peers.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/>
              <a:t>Scholarly Reference </a:t>
            </a:r>
            <a:r>
              <a:rPr lang="en-US" dirty="0" smtClean="0"/>
              <a:t>Checklist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204217"/>
              </p:ext>
            </p:extLst>
          </p:nvPr>
        </p:nvGraphicFramePr>
        <p:xfrm>
          <a:off x="228600" y="1600200"/>
          <a:ext cx="8686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Factors to Consider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Most Reliable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Possibly Reliable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Least Reliable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</a:t>
                      </a:r>
                      <a:r>
                        <a:rPr lang="en-US" baseline="0" dirty="0" smtClean="0"/>
                        <a:t>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Official websites, institutional sites, academic journals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 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Unfamiliar website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Author’s 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Expert in the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Educated on 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Uncredited</a:t>
                      </a:r>
                      <a:r>
                        <a:rPr lang="en-US" baseline="0" dirty="0" smtClean="0"/>
                        <a:t> (no author)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Published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Recently revised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Outdated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Depth of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Peer-reviewed by reliable 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 public response; general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Controversial reviews (disagreement)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Sources Cited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Citation</a:t>
                      </a:r>
                      <a:r>
                        <a:rPr lang="en-US" baseline="0" dirty="0" smtClean="0"/>
                        <a:t> referencing other well-cited 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Credible 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Balanced, 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Sponsored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Clearly biased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7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522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Research Process</vt:lpstr>
      <vt:lpstr> Step One: Ask a Research Question</vt:lpstr>
      <vt:lpstr>Which two questions are too big?</vt:lpstr>
      <vt:lpstr>Which two questions are too small?</vt:lpstr>
      <vt:lpstr>The   </vt:lpstr>
      <vt:lpstr> Step Two: Read and Take Notes </vt:lpstr>
      <vt:lpstr>What do the words Research and Reference mean?</vt:lpstr>
      <vt:lpstr>How do you find the best references?</vt:lpstr>
      <vt:lpstr>Scholarly Reference Checklist</vt:lpstr>
      <vt:lpstr>Start with a Reliable Search Engine</vt:lpstr>
      <vt:lpstr>Oct. 23, In Class Assignment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Process</dc:title>
  <dc:creator>Nikki Corso</dc:creator>
  <cp:lastModifiedBy>Nikki Corso</cp:lastModifiedBy>
  <cp:revision>28</cp:revision>
  <cp:lastPrinted>2013-10-23T16:57:35Z</cp:lastPrinted>
  <dcterms:created xsi:type="dcterms:W3CDTF">2013-10-16T15:54:20Z</dcterms:created>
  <dcterms:modified xsi:type="dcterms:W3CDTF">2013-10-23T22:22:32Z</dcterms:modified>
</cp:coreProperties>
</file>